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6" r:id="rId2"/>
  </p:sldIdLst>
  <p:sldSz cx="37490400" cy="338328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86" autoAdjust="0"/>
    <p:restoredTop sz="94660"/>
  </p:normalViewPr>
  <p:slideViewPr>
    <p:cSldViewPr snapToGrid="0">
      <p:cViewPr varScale="1">
        <p:scale>
          <a:sx n="23" d="100"/>
          <a:sy n="23" d="100"/>
        </p:scale>
        <p:origin x="2670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11780" y="5536991"/>
            <a:ext cx="31866840" cy="11778827"/>
          </a:xfrm>
        </p:spPr>
        <p:txBody>
          <a:bodyPr anchor="b"/>
          <a:lstStyle>
            <a:lvl1pPr algn="ctr">
              <a:defRPr sz="24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86300" y="17770054"/>
            <a:ext cx="28117800" cy="8168426"/>
          </a:xfrm>
        </p:spPr>
        <p:txBody>
          <a:bodyPr/>
          <a:lstStyle>
            <a:lvl1pPr marL="0" indent="0" algn="ctr">
              <a:buNone/>
              <a:defRPr sz="9840"/>
            </a:lvl1pPr>
            <a:lvl2pPr marL="1874520" indent="0" algn="ctr">
              <a:buNone/>
              <a:defRPr sz="8200"/>
            </a:lvl2pPr>
            <a:lvl3pPr marL="3749040" indent="0" algn="ctr">
              <a:buNone/>
              <a:defRPr sz="7380"/>
            </a:lvl3pPr>
            <a:lvl4pPr marL="5623560" indent="0" algn="ctr">
              <a:buNone/>
              <a:defRPr sz="6560"/>
            </a:lvl4pPr>
            <a:lvl5pPr marL="7498080" indent="0" algn="ctr">
              <a:buNone/>
              <a:defRPr sz="6560"/>
            </a:lvl5pPr>
            <a:lvl6pPr marL="9372600" indent="0" algn="ctr">
              <a:buNone/>
              <a:defRPr sz="6560"/>
            </a:lvl6pPr>
            <a:lvl7pPr marL="11247120" indent="0" algn="ctr">
              <a:buNone/>
              <a:defRPr sz="6560"/>
            </a:lvl7pPr>
            <a:lvl8pPr marL="13121640" indent="0" algn="ctr">
              <a:buNone/>
              <a:defRPr sz="6560"/>
            </a:lvl8pPr>
            <a:lvl9pPr marL="14996160" indent="0" algn="ctr">
              <a:buNone/>
              <a:defRPr sz="656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5208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46572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829069" y="1801283"/>
            <a:ext cx="8083868" cy="2867173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77467" y="1801283"/>
            <a:ext cx="23782973" cy="2867173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4719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06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57941" y="8434715"/>
            <a:ext cx="32335470" cy="14073503"/>
          </a:xfrm>
        </p:spPr>
        <p:txBody>
          <a:bodyPr anchor="b"/>
          <a:lstStyle>
            <a:lvl1pPr>
              <a:defRPr sz="24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57941" y="22641358"/>
            <a:ext cx="32335470" cy="7400923"/>
          </a:xfrm>
        </p:spPr>
        <p:txBody>
          <a:bodyPr/>
          <a:lstStyle>
            <a:lvl1pPr marL="0" indent="0">
              <a:buNone/>
              <a:defRPr sz="9840">
                <a:solidFill>
                  <a:schemeClr val="tx1"/>
                </a:solidFill>
              </a:defRPr>
            </a:lvl1pPr>
            <a:lvl2pPr marL="1874520" indent="0">
              <a:buNone/>
              <a:defRPr sz="8200">
                <a:solidFill>
                  <a:schemeClr val="tx1">
                    <a:tint val="75000"/>
                  </a:schemeClr>
                </a:solidFill>
              </a:defRPr>
            </a:lvl2pPr>
            <a:lvl3pPr marL="3749040" indent="0">
              <a:buNone/>
              <a:defRPr sz="7380">
                <a:solidFill>
                  <a:schemeClr val="tx1">
                    <a:tint val="75000"/>
                  </a:schemeClr>
                </a:solidFill>
              </a:defRPr>
            </a:lvl3pPr>
            <a:lvl4pPr marL="562356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4pPr>
            <a:lvl5pPr marL="749808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5pPr>
            <a:lvl6pPr marL="937260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6pPr>
            <a:lvl7pPr marL="1124712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7pPr>
            <a:lvl8pPr marL="1312164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8pPr>
            <a:lvl9pPr marL="14996160" indent="0">
              <a:buNone/>
              <a:defRPr sz="6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2238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77465" y="9006417"/>
            <a:ext cx="15933420" cy="21466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979515" y="9006417"/>
            <a:ext cx="15933420" cy="214666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3933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1801291"/>
            <a:ext cx="32335470" cy="653944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2352" y="8293737"/>
            <a:ext cx="15860194" cy="4064633"/>
          </a:xfrm>
        </p:spPr>
        <p:txBody>
          <a:bodyPr anchor="b"/>
          <a:lstStyle>
            <a:lvl1pPr marL="0" indent="0">
              <a:buNone/>
              <a:defRPr sz="9840" b="1"/>
            </a:lvl1pPr>
            <a:lvl2pPr marL="1874520" indent="0">
              <a:buNone/>
              <a:defRPr sz="8200" b="1"/>
            </a:lvl2pPr>
            <a:lvl3pPr marL="3749040" indent="0">
              <a:buNone/>
              <a:defRPr sz="7380" b="1"/>
            </a:lvl3pPr>
            <a:lvl4pPr marL="5623560" indent="0">
              <a:buNone/>
              <a:defRPr sz="6560" b="1"/>
            </a:lvl4pPr>
            <a:lvl5pPr marL="7498080" indent="0">
              <a:buNone/>
              <a:defRPr sz="6560" b="1"/>
            </a:lvl5pPr>
            <a:lvl6pPr marL="9372600" indent="0">
              <a:buNone/>
              <a:defRPr sz="6560" b="1"/>
            </a:lvl6pPr>
            <a:lvl7pPr marL="11247120" indent="0">
              <a:buNone/>
              <a:defRPr sz="6560" b="1"/>
            </a:lvl7pPr>
            <a:lvl8pPr marL="13121640" indent="0">
              <a:buNone/>
              <a:defRPr sz="6560" b="1"/>
            </a:lvl8pPr>
            <a:lvl9pPr marL="14996160" indent="0">
              <a:buNone/>
              <a:defRPr sz="65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2352" y="12358370"/>
            <a:ext cx="15860194" cy="181773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979517" y="8293737"/>
            <a:ext cx="15938303" cy="4064633"/>
          </a:xfrm>
        </p:spPr>
        <p:txBody>
          <a:bodyPr anchor="b"/>
          <a:lstStyle>
            <a:lvl1pPr marL="0" indent="0">
              <a:buNone/>
              <a:defRPr sz="9840" b="1"/>
            </a:lvl1pPr>
            <a:lvl2pPr marL="1874520" indent="0">
              <a:buNone/>
              <a:defRPr sz="8200" b="1"/>
            </a:lvl2pPr>
            <a:lvl3pPr marL="3749040" indent="0">
              <a:buNone/>
              <a:defRPr sz="7380" b="1"/>
            </a:lvl3pPr>
            <a:lvl4pPr marL="5623560" indent="0">
              <a:buNone/>
              <a:defRPr sz="6560" b="1"/>
            </a:lvl4pPr>
            <a:lvl5pPr marL="7498080" indent="0">
              <a:buNone/>
              <a:defRPr sz="6560" b="1"/>
            </a:lvl5pPr>
            <a:lvl6pPr marL="9372600" indent="0">
              <a:buNone/>
              <a:defRPr sz="6560" b="1"/>
            </a:lvl6pPr>
            <a:lvl7pPr marL="11247120" indent="0">
              <a:buNone/>
              <a:defRPr sz="6560" b="1"/>
            </a:lvl7pPr>
            <a:lvl8pPr marL="13121640" indent="0">
              <a:buNone/>
              <a:defRPr sz="6560" b="1"/>
            </a:lvl8pPr>
            <a:lvl9pPr marL="14996160" indent="0">
              <a:buNone/>
              <a:defRPr sz="65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979517" y="12358370"/>
            <a:ext cx="15938303" cy="181773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8270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592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54291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2255520"/>
            <a:ext cx="12091630" cy="7894320"/>
          </a:xfrm>
        </p:spPr>
        <p:txBody>
          <a:bodyPr anchor="b"/>
          <a:lstStyle>
            <a:lvl1pPr>
              <a:defRPr sz="13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938303" y="4871304"/>
            <a:ext cx="18979515" cy="24043217"/>
          </a:xfrm>
        </p:spPr>
        <p:txBody>
          <a:bodyPr/>
          <a:lstStyle>
            <a:lvl1pPr>
              <a:defRPr sz="13120"/>
            </a:lvl1pPr>
            <a:lvl2pPr>
              <a:defRPr sz="11480"/>
            </a:lvl2pPr>
            <a:lvl3pPr>
              <a:defRPr sz="9840"/>
            </a:lvl3pPr>
            <a:lvl4pPr>
              <a:defRPr sz="8200"/>
            </a:lvl4pPr>
            <a:lvl5pPr>
              <a:defRPr sz="8200"/>
            </a:lvl5pPr>
            <a:lvl6pPr>
              <a:defRPr sz="8200"/>
            </a:lvl6pPr>
            <a:lvl7pPr>
              <a:defRPr sz="8200"/>
            </a:lvl7pPr>
            <a:lvl8pPr>
              <a:defRPr sz="8200"/>
            </a:lvl8pPr>
            <a:lvl9pPr>
              <a:defRPr sz="8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2348" y="10149840"/>
            <a:ext cx="12091630" cy="18803834"/>
          </a:xfrm>
        </p:spPr>
        <p:txBody>
          <a:bodyPr/>
          <a:lstStyle>
            <a:lvl1pPr marL="0" indent="0">
              <a:buNone/>
              <a:defRPr sz="6560"/>
            </a:lvl1pPr>
            <a:lvl2pPr marL="1874520" indent="0">
              <a:buNone/>
              <a:defRPr sz="5740"/>
            </a:lvl2pPr>
            <a:lvl3pPr marL="3749040" indent="0">
              <a:buNone/>
              <a:defRPr sz="4920"/>
            </a:lvl3pPr>
            <a:lvl4pPr marL="5623560" indent="0">
              <a:buNone/>
              <a:defRPr sz="4100"/>
            </a:lvl4pPr>
            <a:lvl5pPr marL="7498080" indent="0">
              <a:buNone/>
              <a:defRPr sz="4100"/>
            </a:lvl5pPr>
            <a:lvl6pPr marL="9372600" indent="0">
              <a:buNone/>
              <a:defRPr sz="4100"/>
            </a:lvl6pPr>
            <a:lvl7pPr marL="11247120" indent="0">
              <a:buNone/>
              <a:defRPr sz="4100"/>
            </a:lvl7pPr>
            <a:lvl8pPr marL="13121640" indent="0">
              <a:buNone/>
              <a:defRPr sz="4100"/>
            </a:lvl8pPr>
            <a:lvl9pPr marL="14996160" indent="0">
              <a:buNone/>
              <a:defRPr sz="4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30552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2348" y="2255520"/>
            <a:ext cx="12091630" cy="7894320"/>
          </a:xfrm>
        </p:spPr>
        <p:txBody>
          <a:bodyPr anchor="b"/>
          <a:lstStyle>
            <a:lvl1pPr>
              <a:defRPr sz="131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938303" y="4871304"/>
            <a:ext cx="18979515" cy="24043217"/>
          </a:xfrm>
        </p:spPr>
        <p:txBody>
          <a:bodyPr anchor="t"/>
          <a:lstStyle>
            <a:lvl1pPr marL="0" indent="0">
              <a:buNone/>
              <a:defRPr sz="13120"/>
            </a:lvl1pPr>
            <a:lvl2pPr marL="1874520" indent="0">
              <a:buNone/>
              <a:defRPr sz="11480"/>
            </a:lvl2pPr>
            <a:lvl3pPr marL="3749040" indent="0">
              <a:buNone/>
              <a:defRPr sz="9840"/>
            </a:lvl3pPr>
            <a:lvl4pPr marL="5623560" indent="0">
              <a:buNone/>
              <a:defRPr sz="8200"/>
            </a:lvl4pPr>
            <a:lvl5pPr marL="7498080" indent="0">
              <a:buNone/>
              <a:defRPr sz="8200"/>
            </a:lvl5pPr>
            <a:lvl6pPr marL="9372600" indent="0">
              <a:buNone/>
              <a:defRPr sz="8200"/>
            </a:lvl6pPr>
            <a:lvl7pPr marL="11247120" indent="0">
              <a:buNone/>
              <a:defRPr sz="8200"/>
            </a:lvl7pPr>
            <a:lvl8pPr marL="13121640" indent="0">
              <a:buNone/>
              <a:defRPr sz="8200"/>
            </a:lvl8pPr>
            <a:lvl9pPr marL="14996160" indent="0">
              <a:buNone/>
              <a:defRPr sz="82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2348" y="10149840"/>
            <a:ext cx="12091630" cy="18803834"/>
          </a:xfrm>
        </p:spPr>
        <p:txBody>
          <a:bodyPr/>
          <a:lstStyle>
            <a:lvl1pPr marL="0" indent="0">
              <a:buNone/>
              <a:defRPr sz="6560"/>
            </a:lvl1pPr>
            <a:lvl2pPr marL="1874520" indent="0">
              <a:buNone/>
              <a:defRPr sz="5740"/>
            </a:lvl2pPr>
            <a:lvl3pPr marL="3749040" indent="0">
              <a:buNone/>
              <a:defRPr sz="4920"/>
            </a:lvl3pPr>
            <a:lvl4pPr marL="5623560" indent="0">
              <a:buNone/>
              <a:defRPr sz="4100"/>
            </a:lvl4pPr>
            <a:lvl5pPr marL="7498080" indent="0">
              <a:buNone/>
              <a:defRPr sz="4100"/>
            </a:lvl5pPr>
            <a:lvl6pPr marL="9372600" indent="0">
              <a:buNone/>
              <a:defRPr sz="4100"/>
            </a:lvl6pPr>
            <a:lvl7pPr marL="11247120" indent="0">
              <a:buNone/>
              <a:defRPr sz="4100"/>
            </a:lvl7pPr>
            <a:lvl8pPr marL="13121640" indent="0">
              <a:buNone/>
              <a:defRPr sz="4100"/>
            </a:lvl8pPr>
            <a:lvl9pPr marL="14996160" indent="0">
              <a:buNone/>
              <a:defRPr sz="41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3575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77465" y="1801291"/>
            <a:ext cx="32335470" cy="65394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7465" y="9006417"/>
            <a:ext cx="32335470" cy="21466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77465" y="31358001"/>
            <a:ext cx="8435340" cy="18012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040B58-C0A7-4493-B443-43D912D805EB}" type="datetimeFigureOut">
              <a:rPr lang="en-US" smtClean="0"/>
              <a:t>3/13/2019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418695" y="31358001"/>
            <a:ext cx="12653010" cy="18012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6477595" y="31358001"/>
            <a:ext cx="8435340" cy="18012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D5085D-89E4-4A1C-A1CE-B3E0A987D04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3780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749040" rtl="0" eaLnBrk="1" latinLnBrk="0" hangingPunct="1">
        <a:lnSpc>
          <a:spcPct val="90000"/>
        </a:lnSpc>
        <a:spcBef>
          <a:spcPct val="0"/>
        </a:spcBef>
        <a:buNone/>
        <a:defRPr sz="180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37260" indent="-937260" algn="l" defTabSz="3749040" rtl="0" eaLnBrk="1" latinLnBrk="0" hangingPunct="1">
        <a:lnSpc>
          <a:spcPct val="90000"/>
        </a:lnSpc>
        <a:spcBef>
          <a:spcPts val="4100"/>
        </a:spcBef>
        <a:buFont typeface="Arial" panose="020B0604020202020204" pitchFamily="34" charset="0"/>
        <a:buChar char="•"/>
        <a:defRPr sz="11480" kern="1200">
          <a:solidFill>
            <a:schemeClr val="tx1"/>
          </a:solidFill>
          <a:latin typeface="+mn-lt"/>
          <a:ea typeface="+mn-ea"/>
          <a:cs typeface="+mn-cs"/>
        </a:defRPr>
      </a:lvl1pPr>
      <a:lvl2pPr marL="281178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9840" kern="1200">
          <a:solidFill>
            <a:schemeClr val="tx1"/>
          </a:solidFill>
          <a:latin typeface="+mn-lt"/>
          <a:ea typeface="+mn-ea"/>
          <a:cs typeface="+mn-cs"/>
        </a:defRPr>
      </a:lvl2pPr>
      <a:lvl3pPr marL="468630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8200" kern="1200">
          <a:solidFill>
            <a:schemeClr val="tx1"/>
          </a:solidFill>
          <a:latin typeface="+mn-lt"/>
          <a:ea typeface="+mn-ea"/>
          <a:cs typeface="+mn-cs"/>
        </a:defRPr>
      </a:lvl3pPr>
      <a:lvl4pPr marL="656082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4pPr>
      <a:lvl5pPr marL="843534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5pPr>
      <a:lvl6pPr marL="1030986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6pPr>
      <a:lvl7pPr marL="1218438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7pPr>
      <a:lvl8pPr marL="1405890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8pPr>
      <a:lvl9pPr marL="15933420" indent="-937260" algn="l" defTabSz="3749040" rtl="0" eaLnBrk="1" latinLnBrk="0" hangingPunct="1">
        <a:lnSpc>
          <a:spcPct val="90000"/>
        </a:lnSpc>
        <a:spcBef>
          <a:spcPts val="2050"/>
        </a:spcBef>
        <a:buFont typeface="Arial" panose="020B0604020202020204" pitchFamily="34" charset="0"/>
        <a:buChar char="•"/>
        <a:defRPr sz="738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1pPr>
      <a:lvl2pPr marL="187452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2pPr>
      <a:lvl3pPr marL="374904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3pPr>
      <a:lvl4pPr marL="562356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4pPr>
      <a:lvl5pPr marL="749808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5pPr>
      <a:lvl6pPr marL="937260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6pPr>
      <a:lvl7pPr marL="1124712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7pPr>
      <a:lvl8pPr marL="1312164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8pPr>
      <a:lvl9pPr marL="14996160" algn="l" defTabSz="3749040" rtl="0" eaLnBrk="1" latinLnBrk="0" hangingPunct="1">
        <a:defRPr sz="73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paperpile.com/b/WoYlYw/BKhq" TargetMode="External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openxmlformats.org/officeDocument/2006/relationships/image" Target="../media/image4.png"/><Relationship Id="rId10" Type="http://schemas.openxmlformats.org/officeDocument/2006/relationships/image" Target="../media/image8.png"/><Relationship Id="rId4" Type="http://schemas.openxmlformats.org/officeDocument/2006/relationships/image" Target="../media/image3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E510E2-538B-44B9-900B-31B977AE66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870802" y="1021489"/>
            <a:ext cx="2617231" cy="35803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18BBF9-08EB-4B67-B218-DF0E20F18AD0}"/>
              </a:ext>
            </a:extLst>
          </p:cNvPr>
          <p:cNvSpPr txBox="1"/>
          <p:nvPr/>
        </p:nvSpPr>
        <p:spPr>
          <a:xfrm>
            <a:off x="6588045" y="892951"/>
            <a:ext cx="24314311" cy="1918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934" b="1" dirty="0"/>
              <a:t>Estimation of conservation using divergence between maize and sorghum with the Andropogoneae tribe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FEFE22-B791-4360-89B7-31F7E1D04D12}"/>
              </a:ext>
            </a:extLst>
          </p:cNvPr>
          <p:cNvSpPr txBox="1"/>
          <p:nvPr/>
        </p:nvSpPr>
        <p:spPr>
          <a:xfrm>
            <a:off x="5184052" y="2848605"/>
            <a:ext cx="27122297" cy="7848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500" dirty="0"/>
              <a:t>Merritt B. Burch (mbb262@cornell.edu)</a:t>
            </a:r>
            <a:r>
              <a:rPr lang="en-US" sz="4500" baseline="30000" dirty="0"/>
              <a:t>1</a:t>
            </a:r>
            <a:r>
              <a:rPr lang="en-US" sz="4500" dirty="0"/>
              <a:t>, Baoxing Song</a:t>
            </a:r>
            <a:r>
              <a:rPr lang="en-US" sz="4500" baseline="30000" dirty="0"/>
              <a:t>2</a:t>
            </a:r>
            <a:r>
              <a:rPr lang="en-US" sz="4500" dirty="0"/>
              <a:t>, Cinta M. Romay</a:t>
            </a:r>
            <a:r>
              <a:rPr lang="en-US" sz="4500" baseline="30000" dirty="0"/>
              <a:t>2</a:t>
            </a:r>
            <a:r>
              <a:rPr lang="en-US" sz="4500" dirty="0"/>
              <a:t>, Elizabeth Kellogg</a:t>
            </a:r>
            <a:r>
              <a:rPr lang="en-US" sz="4500" baseline="30000" dirty="0"/>
              <a:t>3</a:t>
            </a:r>
            <a:r>
              <a:rPr lang="en-US" sz="4500" dirty="0"/>
              <a:t>, Edward S. Buckler</a:t>
            </a:r>
            <a:r>
              <a:rPr lang="en-US" sz="4500" baseline="30000" dirty="0"/>
              <a:t>1,2,4</a:t>
            </a:r>
            <a:endParaRPr lang="en-US" sz="45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1CEC82A-525D-4E4E-9C04-CF2DF60DB5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805" y="3351790"/>
            <a:ext cx="2109941" cy="144968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1040ED4-B5FC-4FAB-8F7A-890BE80AF4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630" y="717237"/>
            <a:ext cx="1986530" cy="1996912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C1BE6D9C-B552-422C-BA7A-C279ED54EB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3481" y="694461"/>
            <a:ext cx="1986530" cy="201332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A052B643-755D-4064-BE49-04D4E24AD0F0}"/>
              </a:ext>
            </a:extLst>
          </p:cNvPr>
          <p:cNvSpPr txBox="1"/>
          <p:nvPr/>
        </p:nvSpPr>
        <p:spPr>
          <a:xfrm>
            <a:off x="5949522" y="3807981"/>
            <a:ext cx="25591358" cy="12544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776" dirty="0"/>
              <a:t>1 Section of Plant Breeding and Genetics, Cornell University, Ithaca, NY 14853, 2 Institute for Genomic Diversity, Cornell University, Ithaca, NY USA 14853, 3 Donald Danforth Plant Science Center, St. Louis, MO USA 63132, 4 USDA-ARS; Ithaca, NY, USA 14853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814E152E-059D-40CC-AC59-EB3CD6361487}"/>
              </a:ext>
            </a:extLst>
          </p:cNvPr>
          <p:cNvSpPr/>
          <p:nvPr/>
        </p:nvSpPr>
        <p:spPr>
          <a:xfrm>
            <a:off x="513625" y="5570315"/>
            <a:ext cx="16813129" cy="774080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A560943-17A1-4414-A8BB-EE46319A1F4F}"/>
              </a:ext>
            </a:extLst>
          </p:cNvPr>
          <p:cNvSpPr/>
          <p:nvPr/>
        </p:nvSpPr>
        <p:spPr>
          <a:xfrm>
            <a:off x="513625" y="13768736"/>
            <a:ext cx="16813129" cy="524196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CFF0F26-A68A-419A-97EB-C8F1B682E5C4}"/>
              </a:ext>
            </a:extLst>
          </p:cNvPr>
          <p:cNvSpPr/>
          <p:nvPr/>
        </p:nvSpPr>
        <p:spPr>
          <a:xfrm>
            <a:off x="17763125" y="5570315"/>
            <a:ext cx="19239823" cy="1558818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5CF1204-449C-406F-9718-A2F86BEE566C}"/>
              </a:ext>
            </a:extLst>
          </p:cNvPr>
          <p:cNvSpPr/>
          <p:nvPr/>
        </p:nvSpPr>
        <p:spPr>
          <a:xfrm>
            <a:off x="513625" y="19468317"/>
            <a:ext cx="16813129" cy="12974873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CA68929-D943-4698-B440-66F7A6D54D40}"/>
              </a:ext>
            </a:extLst>
          </p:cNvPr>
          <p:cNvSpPr/>
          <p:nvPr/>
        </p:nvSpPr>
        <p:spPr>
          <a:xfrm>
            <a:off x="17765693" y="21688757"/>
            <a:ext cx="9372600" cy="624464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3AC05677-EDB5-482D-A377-E833F1F8F7CE}"/>
              </a:ext>
            </a:extLst>
          </p:cNvPr>
          <p:cNvSpPr/>
          <p:nvPr/>
        </p:nvSpPr>
        <p:spPr>
          <a:xfrm>
            <a:off x="27630348" y="21688755"/>
            <a:ext cx="9372600" cy="107544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CB730FE-7893-434C-898A-9FDC29239ADF}"/>
              </a:ext>
            </a:extLst>
          </p:cNvPr>
          <p:cNvSpPr txBox="1"/>
          <p:nvPr/>
        </p:nvSpPr>
        <p:spPr>
          <a:xfrm>
            <a:off x="795085" y="5798810"/>
            <a:ext cx="16222330" cy="69690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95"/>
              </a:spcAft>
            </a:pPr>
            <a:r>
              <a:rPr lang="en-US" sz="5000" b="1" dirty="0">
                <a:solidFill>
                  <a:srgbClr val="002060"/>
                </a:solidFill>
              </a:rPr>
              <a:t>Why use the Andropogoneae to find conservation?</a:t>
            </a:r>
          </a:p>
          <a:p>
            <a:pPr marL="493280" indent="-493280">
              <a:spcAft>
                <a:spcPts val="1942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Finding evolutionary conserved regions is limited by experimental manipulation or existing variation between species </a:t>
            </a:r>
          </a:p>
          <a:p>
            <a:pPr marL="493280" indent="-4932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The Andropogoneae tribe:</a:t>
            </a:r>
          </a:p>
          <a:p>
            <a:pPr marL="1028700" lvl="1" indent="-57150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1,200 species</a:t>
            </a:r>
          </a:p>
          <a:p>
            <a:pPr marL="1028700" lvl="1" indent="-571500">
              <a:spcAft>
                <a:spcPts val="600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NADP-ME C</a:t>
            </a:r>
            <a:r>
              <a:rPr lang="en-US" sz="4315" baseline="-25000" dirty="0"/>
              <a:t>4</a:t>
            </a:r>
            <a:r>
              <a:rPr lang="en-US" sz="4315" dirty="0"/>
              <a:t> photosynthesis</a:t>
            </a:r>
          </a:p>
          <a:p>
            <a:pPr marL="1028700" lvl="1" indent="-571500">
              <a:spcAft>
                <a:spcPts val="1200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Common ancestor 16-20 Mya</a:t>
            </a:r>
          </a:p>
          <a:p>
            <a:pPr marL="493280" indent="-49328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Sequencing ~900 Andropogoneae = &gt;1 billion years of independent evolution</a:t>
            </a:r>
            <a:endParaRPr lang="en-US" sz="5395" b="1" dirty="0">
              <a:solidFill>
                <a:srgbClr val="FF0000"/>
              </a:solidFill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3C7B979F-5A15-4141-AE09-7FCA1B906020}"/>
              </a:ext>
            </a:extLst>
          </p:cNvPr>
          <p:cNvSpPr txBox="1"/>
          <p:nvPr/>
        </p:nvSpPr>
        <p:spPr>
          <a:xfrm>
            <a:off x="795084" y="14024902"/>
            <a:ext cx="16478553" cy="40180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95"/>
              </a:spcAft>
            </a:pPr>
            <a:r>
              <a:rPr lang="en-US" sz="5000" b="1" dirty="0">
                <a:solidFill>
                  <a:srgbClr val="002060"/>
                </a:solidFill>
              </a:rPr>
              <a:t>Goals</a:t>
            </a:r>
          </a:p>
          <a:p>
            <a:pPr marL="493280" indent="-49328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Compare across Andropogoneae, Poaceae, and Angiosperm genomes:</a:t>
            </a:r>
          </a:p>
          <a:p>
            <a:pPr marL="986559" lvl="1" indent="-493280">
              <a:spcAft>
                <a:spcPts val="1295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How deleterious is any single mutation?</a:t>
            </a:r>
          </a:p>
          <a:p>
            <a:pPr marL="986559" lvl="1" indent="-493280">
              <a:spcAft>
                <a:spcPts val="1295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Do different evolutionary time depths provide equivalent estimates of deleterious or fitness mutation effects?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719653-6B08-402F-B5C5-19A7B3247599}"/>
              </a:ext>
            </a:extLst>
          </p:cNvPr>
          <p:cNvSpPr txBox="1"/>
          <p:nvPr/>
        </p:nvSpPr>
        <p:spPr>
          <a:xfrm>
            <a:off x="18098061" y="5739816"/>
            <a:ext cx="188787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b="1" dirty="0">
                <a:solidFill>
                  <a:srgbClr val="002060"/>
                </a:solidFill>
              </a:rPr>
              <a:t>Different evolutionary time depths predict mutation effects 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8A04895-EFA1-45B1-960C-A8DEC36CD533}"/>
              </a:ext>
            </a:extLst>
          </p:cNvPr>
          <p:cNvSpPr txBox="1"/>
          <p:nvPr/>
        </p:nvSpPr>
        <p:spPr>
          <a:xfrm>
            <a:off x="18015845" y="21854162"/>
            <a:ext cx="8806556" cy="55127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95"/>
              </a:spcAft>
            </a:pPr>
            <a:r>
              <a:rPr lang="en-US" sz="5000" b="1" dirty="0">
                <a:solidFill>
                  <a:srgbClr val="002060"/>
                </a:solidFill>
              </a:rPr>
              <a:t>Next Steps</a:t>
            </a:r>
          </a:p>
          <a:p>
            <a:pPr marL="739920" indent="-73992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Compare and contrast the power and sensitivity of GERP constraint by clade in: </a:t>
            </a:r>
          </a:p>
          <a:p>
            <a:pPr marL="1197120" lvl="1" indent="-739920">
              <a:spcAft>
                <a:spcPts val="1295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Functional elements of genes </a:t>
            </a:r>
          </a:p>
          <a:p>
            <a:pPr marL="1197120" lvl="1" indent="-739920">
              <a:spcAft>
                <a:spcPts val="1295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Protein families &amp; domains </a:t>
            </a:r>
          </a:p>
          <a:p>
            <a:pPr marL="1197120" lvl="1" indent="-739920">
              <a:spcAft>
                <a:spcPts val="1295"/>
              </a:spcAft>
              <a:buFont typeface="Courier New" panose="02070309020205020404" pitchFamily="49" charset="0"/>
              <a:buChar char="o"/>
            </a:pPr>
            <a:r>
              <a:rPr lang="en-US" sz="4315" dirty="0"/>
              <a:t>Intergenic regulatory regions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AD98F94-51F6-45C7-812B-945A29239429}"/>
              </a:ext>
            </a:extLst>
          </p:cNvPr>
          <p:cNvSpPr txBox="1"/>
          <p:nvPr/>
        </p:nvSpPr>
        <p:spPr>
          <a:xfrm>
            <a:off x="27963715" y="21854162"/>
            <a:ext cx="8731599" cy="8062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1295"/>
              </a:spcAft>
            </a:pPr>
            <a:r>
              <a:rPr lang="en-US" sz="5395" b="1" dirty="0">
                <a:solidFill>
                  <a:srgbClr val="002060"/>
                </a:solidFill>
              </a:rPr>
              <a:t>Future Directions</a:t>
            </a:r>
          </a:p>
          <a:p>
            <a:pPr marL="739920" indent="-73992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Use GERP estimates to design heterosis and find loci for gene editing </a:t>
            </a:r>
          </a:p>
          <a:p>
            <a:pPr marL="739920" indent="-73992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Create machine learning models that predict transposable element families and hijacking into functional elements </a:t>
            </a:r>
          </a:p>
          <a:p>
            <a:pPr marL="739920" indent="-73992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Examine patterns within ~1 billion years of independent transposable element activity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C9A4896D-B6F6-47AF-84F8-648038D45562}"/>
              </a:ext>
            </a:extLst>
          </p:cNvPr>
          <p:cNvSpPr txBox="1"/>
          <p:nvPr/>
        </p:nvSpPr>
        <p:spPr>
          <a:xfrm>
            <a:off x="1404803" y="32847408"/>
            <a:ext cx="34680795" cy="5405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913" dirty="0"/>
              <a:t>Funding Acknowledgements: National Science Foundation, Plant Genome Research Project IOS#1822330; United States Department of Agriculture – Agricultural Research Service; Cornell University, Cornell Recruitment Fellowship 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7B5CCDC-218F-4A07-99BB-37408076A877}"/>
              </a:ext>
            </a:extLst>
          </p:cNvPr>
          <p:cNvSpPr txBox="1"/>
          <p:nvPr/>
        </p:nvSpPr>
        <p:spPr>
          <a:xfrm>
            <a:off x="795085" y="19667005"/>
            <a:ext cx="16222330" cy="1692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spcAft>
                <a:spcPts val="1295"/>
              </a:spcAft>
            </a:pPr>
            <a:r>
              <a:rPr lang="en-US" sz="5000" b="1" dirty="0">
                <a:solidFill>
                  <a:srgbClr val="002060"/>
                </a:solidFill>
              </a:rPr>
              <a:t>Calculating Genomic Rate Profiling (GERP) scores</a:t>
            </a:r>
          </a:p>
          <a:p>
            <a:pPr marL="493280" indent="-493280">
              <a:spcAft>
                <a:spcPts val="1295"/>
              </a:spcAft>
              <a:buFont typeface="Arial" panose="020B0604020202020204" pitchFamily="34" charset="0"/>
              <a:buChar char="•"/>
            </a:pPr>
            <a:r>
              <a:rPr lang="en-US" sz="4315" dirty="0"/>
              <a:t>Uses sequence alignment to quantify constrained regions</a:t>
            </a:r>
          </a:p>
        </p:txBody>
      </p:sp>
      <p:pic>
        <p:nvPicPr>
          <p:cNvPr id="65" name="Picture 64">
            <a:extLst>
              <a:ext uri="{FF2B5EF4-FFF2-40B4-BE49-F238E27FC236}">
                <a16:creationId xmlns:a16="http://schemas.microsoft.com/office/drawing/2014/main" id="{86BAAC22-91A5-4503-B116-88A85881D75A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9"/>
          <a:stretch/>
        </p:blipFill>
        <p:spPr>
          <a:xfrm>
            <a:off x="1421542" y="21941652"/>
            <a:ext cx="3455528" cy="991631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7B1F317-2A4C-3F42-8C51-79A49BE88756}"/>
              </a:ext>
            </a:extLst>
          </p:cNvPr>
          <p:cNvSpPr txBox="1"/>
          <p:nvPr/>
        </p:nvSpPr>
        <p:spPr>
          <a:xfrm>
            <a:off x="40316845" y="20990561"/>
            <a:ext cx="189349" cy="4268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106" dirty="0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255F64D6-3F61-4DA2-A22C-95E1C4C0CEAF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922" r="5769"/>
          <a:stretch/>
        </p:blipFill>
        <p:spPr>
          <a:xfrm>
            <a:off x="5274620" y="21598036"/>
            <a:ext cx="8140302" cy="5226561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1A1F324B-50DF-DA40-A9C2-FFDED929F0E0}"/>
              </a:ext>
            </a:extLst>
          </p:cNvPr>
          <p:cNvSpPr/>
          <p:nvPr/>
        </p:nvSpPr>
        <p:spPr>
          <a:xfrm>
            <a:off x="1266907" y="27933401"/>
            <a:ext cx="455725" cy="299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06C406B-256D-BD4D-8E17-934A2F5FE8B2}"/>
              </a:ext>
            </a:extLst>
          </p:cNvPr>
          <p:cNvSpPr/>
          <p:nvPr/>
        </p:nvSpPr>
        <p:spPr>
          <a:xfrm>
            <a:off x="2106905" y="31656616"/>
            <a:ext cx="22258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(Davydov et al., 2010)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ECDBABF9-433C-45BF-9EB4-C80A3D65C5B0}"/>
              </a:ext>
            </a:extLst>
          </p:cNvPr>
          <p:cNvSpPr txBox="1"/>
          <p:nvPr/>
        </p:nvSpPr>
        <p:spPr>
          <a:xfrm>
            <a:off x="5133039" y="21325779"/>
            <a:ext cx="8280256" cy="64030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en-US" sz="3561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BB5ACCB-01C4-2B40-9A73-231BB22513C3}"/>
              </a:ext>
            </a:extLst>
          </p:cNvPr>
          <p:cNvSpPr txBox="1"/>
          <p:nvPr/>
        </p:nvSpPr>
        <p:spPr>
          <a:xfrm>
            <a:off x="5274620" y="26641845"/>
            <a:ext cx="8140302" cy="4770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Derived Allele Frequency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7AAA180-556B-334D-AB73-FD77C64DA46D}"/>
              </a:ext>
            </a:extLst>
          </p:cNvPr>
          <p:cNvSpPr txBox="1"/>
          <p:nvPr/>
        </p:nvSpPr>
        <p:spPr>
          <a:xfrm rot="16200000">
            <a:off x="4511939" y="29268520"/>
            <a:ext cx="1673343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GERP Score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20D4ED44-A89E-B24B-AF9B-D1548D1E2D66}"/>
              </a:ext>
            </a:extLst>
          </p:cNvPr>
          <p:cNvSpPr txBox="1"/>
          <p:nvPr/>
        </p:nvSpPr>
        <p:spPr>
          <a:xfrm>
            <a:off x="7789100" y="31486630"/>
            <a:ext cx="3284489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/>
              <a:t>Chromosome 5 Position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40966D23-C941-D04B-9032-E6BE1D73F78F}"/>
              </a:ext>
            </a:extLst>
          </p:cNvPr>
          <p:cNvSpPr txBox="1"/>
          <p:nvPr/>
        </p:nvSpPr>
        <p:spPr>
          <a:xfrm rot="16200000">
            <a:off x="12177635" y="29268519"/>
            <a:ext cx="2813527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500" dirty="0">
                <a:solidFill>
                  <a:schemeClr val="accent6"/>
                </a:solidFill>
              </a:rPr>
              <a:t>Recombination Rate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49DF453F-10DB-4046-84D0-D33A0D76E8C7}"/>
              </a:ext>
            </a:extLst>
          </p:cNvPr>
          <p:cNvSpPr txBox="1"/>
          <p:nvPr/>
        </p:nvSpPr>
        <p:spPr>
          <a:xfrm>
            <a:off x="13837650" y="22356853"/>
            <a:ext cx="3066375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/>
              <a:t>Proportion of deleterious mutations is high under low allele frequencies 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FE2F56FB-C3FB-D140-8E9B-0A78905DBD2D}"/>
              </a:ext>
            </a:extLst>
          </p:cNvPr>
          <p:cNvSpPr txBox="1"/>
          <p:nvPr/>
        </p:nvSpPr>
        <p:spPr>
          <a:xfrm>
            <a:off x="13873599" y="27614220"/>
            <a:ext cx="340003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/>
              <a:t>Deleterious mutations are everywhere! Enriched in low recombination regions.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4D4623CD-617B-6848-80FE-A1B7A7C7BF96}"/>
              </a:ext>
            </a:extLst>
          </p:cNvPr>
          <p:cNvSpPr txBox="1"/>
          <p:nvPr/>
        </p:nvSpPr>
        <p:spPr>
          <a:xfrm>
            <a:off x="8260275" y="26996556"/>
            <a:ext cx="21689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(Fei Lu, Unpublished)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495C0D7C-922B-5945-8A44-0C89B8AC5DE4}"/>
              </a:ext>
            </a:extLst>
          </p:cNvPr>
          <p:cNvSpPr txBox="1"/>
          <p:nvPr/>
        </p:nvSpPr>
        <p:spPr>
          <a:xfrm>
            <a:off x="7937506" y="31832874"/>
            <a:ext cx="29876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(Rodgers-Melnick et al., 2015)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B6968B9-31A5-AE4E-9817-BDBF531E23B7}"/>
              </a:ext>
            </a:extLst>
          </p:cNvPr>
          <p:cNvSpPr/>
          <p:nvPr/>
        </p:nvSpPr>
        <p:spPr>
          <a:xfrm>
            <a:off x="17792251" y="28175428"/>
            <a:ext cx="9372600" cy="426775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8659" tIns="49329" rIns="98659" bIns="49329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106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BD7B223D-FAE0-D748-B706-2313DD97E2B9}"/>
              </a:ext>
            </a:extLst>
          </p:cNvPr>
          <p:cNvSpPr txBox="1"/>
          <p:nvPr/>
        </p:nvSpPr>
        <p:spPr>
          <a:xfrm>
            <a:off x="18042403" y="28340833"/>
            <a:ext cx="8806556" cy="415498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>
              <a:spcAft>
                <a:spcPts val="1200"/>
              </a:spcAft>
            </a:pPr>
            <a:r>
              <a:rPr lang="en-US" sz="5000" b="1" dirty="0">
                <a:solidFill>
                  <a:srgbClr val="002060"/>
                </a:solidFill>
              </a:rPr>
              <a:t>References</a:t>
            </a:r>
          </a:p>
          <a:p>
            <a:pPr indent="-457200">
              <a:spcAft>
                <a:spcPts val="600"/>
              </a:spcAft>
            </a:pPr>
            <a:r>
              <a:rPr lang="en-US" sz="2300" dirty="0"/>
              <a:t>Davydov, E. V., et al., (2010). Identifying a high fraction of the human genome to be under selective constraint using GERP++. </a:t>
            </a:r>
            <a:r>
              <a:rPr lang="en-US" sz="2300" i="1" dirty="0"/>
              <a:t>PLoS Computational Biology</a:t>
            </a:r>
            <a:r>
              <a:rPr lang="en-US" sz="2300" dirty="0"/>
              <a:t>, </a:t>
            </a:r>
            <a:r>
              <a:rPr lang="en-US" sz="2300" i="1" dirty="0"/>
              <a:t>6</a:t>
            </a:r>
            <a:r>
              <a:rPr lang="en-US" sz="2300" dirty="0"/>
              <a:t>(12), e1001025.</a:t>
            </a:r>
          </a:p>
          <a:p>
            <a:pPr>
              <a:spcAft>
                <a:spcPts val="600"/>
              </a:spcAft>
            </a:pPr>
            <a:endParaRPr lang="en-US" sz="2300" dirty="0">
              <a:hlinkClick r:id="rId8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spcAft>
                <a:spcPts val="600"/>
              </a:spcAft>
            </a:pPr>
            <a:r>
              <a:rPr lang="en-US" sz="2300" dirty="0"/>
              <a:t>Rodgers-Melnick, E., Bradbury, P. J., et al., (2015). Recombination in diverse maize is stable, predictable, and associated with genetic load. </a:t>
            </a:r>
            <a:r>
              <a:rPr lang="en-US" sz="2300" i="1" dirty="0"/>
              <a:t>Proceedings of the National Academy of Sciences of the United States of America</a:t>
            </a:r>
            <a:r>
              <a:rPr lang="en-US" sz="2300" dirty="0"/>
              <a:t>, </a:t>
            </a:r>
            <a:r>
              <a:rPr lang="en-US" sz="2300" i="1" dirty="0"/>
              <a:t>112</a:t>
            </a:r>
            <a:r>
              <a:rPr lang="en-US" sz="2300" dirty="0"/>
              <a:t>(12), 3823–3828.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EDCA5CF-EE37-4B09-8CB7-DB7B4D23791E}"/>
              </a:ext>
            </a:extLst>
          </p:cNvPr>
          <p:cNvSpPr txBox="1"/>
          <p:nvPr/>
        </p:nvSpPr>
        <p:spPr>
          <a:xfrm>
            <a:off x="1508142" y="21406718"/>
            <a:ext cx="3282328" cy="6309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500" dirty="0"/>
              <a:t>GERP in Humans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93C52D3E-074E-4932-AE2B-4E7C4C2D4345}"/>
              </a:ext>
            </a:extLst>
          </p:cNvPr>
          <p:cNvSpPr txBox="1"/>
          <p:nvPr/>
        </p:nvSpPr>
        <p:spPr>
          <a:xfrm rot="16200000">
            <a:off x="3927792" y="24011152"/>
            <a:ext cx="2641492" cy="4770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2500" dirty="0"/>
              <a:t>Proportion of SNPs</a:t>
            </a:r>
          </a:p>
        </p:txBody>
      </p:sp>
      <p:sp>
        <p:nvSpPr>
          <p:cNvPr id="4" name="Right Brace 3">
            <a:extLst>
              <a:ext uri="{FF2B5EF4-FFF2-40B4-BE49-F238E27FC236}">
                <a16:creationId xmlns:a16="http://schemas.microsoft.com/office/drawing/2014/main" id="{25770A5C-317E-4DE7-95F0-B64DF493FA9A}"/>
              </a:ext>
            </a:extLst>
          </p:cNvPr>
          <p:cNvSpPr/>
          <p:nvPr/>
        </p:nvSpPr>
        <p:spPr>
          <a:xfrm>
            <a:off x="6271412" y="22430785"/>
            <a:ext cx="477054" cy="1201156"/>
          </a:xfrm>
          <a:prstGeom prst="rightBrac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C2DC738-7BB8-40BC-83BB-432FA1F63B71}"/>
              </a:ext>
            </a:extLst>
          </p:cNvPr>
          <p:cNvSpPr txBox="1"/>
          <p:nvPr/>
        </p:nvSpPr>
        <p:spPr>
          <a:xfrm>
            <a:off x="6592894" y="22361949"/>
            <a:ext cx="2838450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700" dirty="0"/>
              <a:t>Purifying selection not completely working in maize</a:t>
            </a: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DB17D2F-0B43-412F-A640-84D27F19CD42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83525" y="7109478"/>
            <a:ext cx="8211790" cy="1269853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695FBAC4-7240-40B7-B2E7-D4A69F10EBFB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54260" y="7538538"/>
            <a:ext cx="12914227" cy="13111850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57075185-F7D5-457D-BA5C-5C0411552E27}"/>
              </a:ext>
            </a:extLst>
          </p:cNvPr>
          <p:cNvSpPr txBox="1"/>
          <p:nvPr/>
        </p:nvSpPr>
        <p:spPr>
          <a:xfrm>
            <a:off x="5322343" y="31239877"/>
            <a:ext cx="522900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-10</a:t>
            </a:r>
          </a:p>
        </p:txBody>
      </p:sp>
      <p:pic>
        <p:nvPicPr>
          <p:cNvPr id="56" name="Picture 55">
            <a:extLst>
              <a:ext uri="{FF2B5EF4-FFF2-40B4-BE49-F238E27FC236}">
                <a16:creationId xmlns:a16="http://schemas.microsoft.com/office/drawing/2014/main" id="{05EDCF0C-D4B8-C74B-AF58-13E67F1AC325}"/>
              </a:ext>
            </a:extLst>
          </p:cNvPr>
          <p:cNvPicPr>
            <a:picLocks noChangeAspect="1"/>
          </p:cNvPicPr>
          <p:nvPr/>
        </p:nvPicPr>
        <p:blipFill rotWithShape="1">
          <a:blip r:embed="rId11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369"/>
          <a:stretch/>
        </p:blipFill>
        <p:spPr>
          <a:xfrm>
            <a:off x="5382844" y="27523117"/>
            <a:ext cx="8097000" cy="3967862"/>
          </a:xfrm>
          <a:prstGeom prst="rect">
            <a:avLst/>
          </a:prstGeom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BCD7EA6B-CBEE-8241-87E9-E470DA2A7729}"/>
              </a:ext>
            </a:extLst>
          </p:cNvPr>
          <p:cNvCxnSpPr>
            <a:cxnSpLocks/>
          </p:cNvCxnSpPr>
          <p:nvPr/>
        </p:nvCxnSpPr>
        <p:spPr>
          <a:xfrm flipV="1">
            <a:off x="5821830" y="31479010"/>
            <a:ext cx="7524041" cy="4349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466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{3D276EF3-4293-4A47-A676-9853604C3C95}tf16401378</Template>
  <TotalTime>1481</TotalTime>
  <Words>448</Words>
  <Application>Microsoft Office PowerPoint</Application>
  <PresentationFormat>Custom</PresentationFormat>
  <Paragraphs>44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Courier New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Merritt Burch</dc:creator>
  <cp:lastModifiedBy>Merritt Burch</cp:lastModifiedBy>
  <cp:revision>67</cp:revision>
  <dcterms:created xsi:type="dcterms:W3CDTF">2019-03-10T17:55:01Z</dcterms:created>
  <dcterms:modified xsi:type="dcterms:W3CDTF">2019-03-13T06:17:36Z</dcterms:modified>
</cp:coreProperties>
</file>

<file path=docProps/thumbnail.jpeg>
</file>